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375E-B438-B646-31AA-F35735CBF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3BC89A-6D67-FFE0-CC07-EBCB9CD80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76C6-712D-C028-73D4-34DDBA3E0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D771-5BCC-4338-90DD-F562ABD262EF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7DE7A-0F75-9389-6C08-BF7A68BD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AF8BA-30C3-EDF6-EFDE-D3A29702A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C5613-1E68-4123-9D38-B09EBEC49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1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518A8-C309-E119-B6F1-182CF6FB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C3D6B-5F70-0046-A092-812CC8AB5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B3E19-96BE-2365-4236-C96D802AD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D771-5BCC-4338-90DD-F562ABD262EF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81B5C-02C5-68CD-C0D7-A725995E1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E5F27-219E-0E9B-B383-D21B00BD3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C5613-1E68-4123-9D38-B09EBEC49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77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82F539-0918-EECF-BA0A-333887DA0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757B5C-1D0C-A138-919C-FD32085C6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F8510-1F29-34E2-D777-F1BD3B5A0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D771-5BCC-4338-90DD-F562ABD262EF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EDE4F-48C5-08F9-C9E8-005BBC73E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AD02F-4F16-2D1D-AE06-6233C113C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C5613-1E68-4123-9D38-B09EBEC49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84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AD34-4C4B-4AF4-8539-537428A7B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BC604-AF79-E56F-CB79-984760F67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30901-0209-DCF5-0A9F-AF03F157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D771-5BCC-4338-90DD-F562ABD262EF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7F81B-113E-BC76-3910-1F7C7F80F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08D55-EC0C-7424-B689-6A04185FE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C5613-1E68-4123-9D38-B09EBEC49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99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F18F-1C69-BACA-0417-1DA9A16BC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BD2C-6D4B-6C24-F3A2-3AAA851BA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B3F80-4DAF-7313-45FA-3C348E67E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D771-5BCC-4338-90DD-F562ABD262EF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5B50B-BE38-C4AB-C58B-24AC00AE8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CAD76-F7B1-399D-8BDE-FA6B500AA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C5613-1E68-4123-9D38-B09EBEC49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41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B52E4-4184-8A80-2AF5-C3E05557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0A2BA-3E4D-0721-0860-F6AD2157D3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ED75F-8A79-165D-B385-190C89DED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1EB50-0FFF-6BCC-5491-19FA66C08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D771-5BCC-4338-90DD-F562ABD262EF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C715AC-88AD-6A93-17D0-E787F532F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F8821-9C1B-DD17-8AD8-DD9CC0DC3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C5613-1E68-4123-9D38-B09EBEC49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34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E49F7-76FE-6FA4-C3F1-D4AC76C52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8BE80-0640-7C15-4CFF-9C633841A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20E43-E0F2-0D0B-E2AB-EF2C66396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32589-EE51-DA90-9A75-F3ECE718BD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A21BB8-1177-5D2D-B112-7763B0E0F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5622E5-F446-A9D6-761F-8A5EF16DF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D771-5BCC-4338-90DD-F562ABD262EF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9AA9B5-34F9-704B-3F1D-20B995259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B3F469-83F4-4DF4-6F52-1A3FAFA6C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C5613-1E68-4123-9D38-B09EBEC49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12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843F-39F6-4702-04A9-9CB4E9F3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3A431-4D2A-DE68-ED46-18499A3C1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D771-5BCC-4338-90DD-F562ABD262EF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B9DA8-0820-0A11-A15F-CE0182DFF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91E579-6DAE-34F3-E8C7-7C69CEF3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C5613-1E68-4123-9D38-B09EBEC49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49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1E2D99-BCB4-3C33-5D0A-E799DF870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D771-5BCC-4338-90DD-F562ABD262EF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908F3A-8DF0-5713-8D93-CF5E5981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3166-1C6C-D70B-0B43-D460C202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C5613-1E68-4123-9D38-B09EBEC49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52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D79C3-5AF9-0230-7A37-82B3E025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724EF-FA19-0B4A-A13F-39FAB5E19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5BE86-BEC9-74E3-357D-EC35C9229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8D138-82E6-DDDD-B940-608E5A01D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D771-5BCC-4338-90DD-F562ABD262EF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F53C7-AFAC-F6A8-9882-39F087BA9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19C36-3C1B-F661-3BDB-7A975ECB3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C5613-1E68-4123-9D38-B09EBEC49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23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804CD-8EE7-DC87-CAA2-78B6955E4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D20BAE-D12E-030D-B610-CA3E8938FA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7923A-7961-EC27-751A-3261F6763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01366-032E-89FA-F02D-98593A63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D771-5BCC-4338-90DD-F562ABD262EF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3B9D2-2064-1B7E-17A0-6FAAFEEA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454D2-4E8A-3BC3-11FD-747FDF284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C5613-1E68-4123-9D38-B09EBEC49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55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F460C-FCF1-687A-37D5-B9F074C4A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961C9-739E-FE0B-9A2E-FC106EEB8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7517C-5D07-8A7F-E2FC-EC0ECF0FE4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24D771-5BCC-4338-90DD-F562ABD262EF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B7C97-A5B9-A0BC-05CE-28F578950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DCD12-6BE0-5C67-06F5-8EB43D15E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FC5613-1E68-4123-9D38-B09EBEC49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9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A456E-D0BB-1E09-99F4-808FCD239F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Early Number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B38FE-D39E-9D70-8ED6-1D1F32E23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Kyle Kasmiersky</a:t>
            </a:r>
          </a:p>
        </p:txBody>
      </p:sp>
    </p:spTree>
    <p:extLst>
      <p:ext uri="{BB962C8B-B14F-4D97-AF65-F5344CB8AC3E}">
        <p14:creationId xmlns:p14="http://schemas.microsoft.com/office/powerpoint/2010/main" val="3317655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E2928-F839-25A7-B6CE-308EA4085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95FD27D-BEC5-8D2B-8157-E020D3CA59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722" b="722"/>
          <a:stretch>
            <a:fillRect/>
          </a:stretch>
        </p:blipFill>
        <p:spPr>
          <a:xfrm>
            <a:off x="7151918" y="397040"/>
            <a:ext cx="4200293" cy="619160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57AD721-2AE4-53F2-008B-31C24274F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97041"/>
            <a:ext cx="3932237" cy="590383"/>
          </a:xfrm>
        </p:spPr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Roman Numerals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D0A6DF87-4FA8-423E-4E0E-F048A347D06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987423"/>
                <a:ext cx="4485899" cy="3885365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Roman fractions used a base 12 system instead of the bi-quinary system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This simplified the representation of 1/3, 1/4, 1/6.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1/12 was represented as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1/2 was represented as an 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D0A6DF87-4FA8-423E-4E0E-F048A347D0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987423"/>
                <a:ext cx="4485899" cy="3885365"/>
              </a:xfrm>
              <a:blipFill>
                <a:blip r:embed="rId3"/>
                <a:stretch>
                  <a:fillRect l="-543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9760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ED142-F54A-0633-F012-88CA53169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276A195-F2D3-5BE8-2EAD-997A46715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97041"/>
            <a:ext cx="3932237" cy="59038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Hindu/Arabic numerals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824450-C68C-A64B-CD83-C2D68713C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3"/>
            <a:ext cx="3932237" cy="488315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First invented by Hindu mathematicians in 100 to 400 A.D.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Adopted by Arabic mathematicians in 800’s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Simpler than ionic solution for digits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Introduced zero as a number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Arabic mathematicians develop fractions</a:t>
            </a: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006C2D5-F484-79A9-7CE1-0C6BDB793DF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82" t="-195" r="-158" b="6894"/>
          <a:stretch>
            <a:fillRect/>
          </a:stretch>
        </p:blipFill>
        <p:spPr>
          <a:xfrm>
            <a:off x="5339442" y="1969892"/>
            <a:ext cx="6522141" cy="291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2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6108A48-AB2A-01FF-D94F-4F593BCA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Egyptian numerals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A5B51C4-FDE1-C53B-08F6-77A5E2D14DB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" b="1327"/>
          <a:stretch>
            <a:fillRect/>
          </a:stretch>
        </p:blipFill>
        <p:spPr>
          <a:xfrm>
            <a:off x="5183188" y="648269"/>
            <a:ext cx="6172200" cy="556146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718730-2DE8-40A9-535A-899E77D69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487362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Used from 3000 B.C.  until around 200 A.D.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Hieroglyphic and hieratic notation (first and second column of each group)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Repeated hieroglyphs indicated the magnitude of the powers of 10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Distinct hieratic numbers for each magnitude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ED0741-FAE2-3355-DAE0-88B7F0FA785F}"/>
              </a:ext>
            </a:extLst>
          </p:cNvPr>
          <p:cNvSpPr txBox="1"/>
          <p:nvPr/>
        </p:nvSpPr>
        <p:spPr>
          <a:xfrm>
            <a:off x="5742826" y="266905"/>
            <a:ext cx="52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1’s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F4DDBE-C347-11B4-0419-2C23ECF0975E}"/>
              </a:ext>
            </a:extLst>
          </p:cNvPr>
          <p:cNvSpPr txBox="1"/>
          <p:nvPr/>
        </p:nvSpPr>
        <p:spPr>
          <a:xfrm>
            <a:off x="6976439" y="266905"/>
            <a:ext cx="651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10’s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AD5622-0093-0A1D-A41C-24C8FF77CE29}"/>
              </a:ext>
            </a:extLst>
          </p:cNvPr>
          <p:cNvSpPr txBox="1"/>
          <p:nvPr/>
        </p:nvSpPr>
        <p:spPr>
          <a:xfrm>
            <a:off x="8106468" y="266905"/>
            <a:ext cx="72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100’s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F55F93-2081-1C13-FB33-F6426B30A1DE}"/>
              </a:ext>
            </a:extLst>
          </p:cNvPr>
          <p:cNvSpPr txBox="1"/>
          <p:nvPr/>
        </p:nvSpPr>
        <p:spPr>
          <a:xfrm>
            <a:off x="9727660" y="278937"/>
            <a:ext cx="89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1000’s</a:t>
            </a:r>
          </a:p>
        </p:txBody>
      </p:sp>
    </p:spTree>
    <p:extLst>
      <p:ext uri="{BB962C8B-B14F-4D97-AF65-F5344CB8AC3E}">
        <p14:creationId xmlns:p14="http://schemas.microsoft.com/office/powerpoint/2010/main" val="3472074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E4339-9218-9F74-99C5-6930B80F5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91BB92F-3C94-F475-398F-BBA8E0FD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Egyptian numerals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B5DCCF-F5A0-810C-BA8D-20AFBDF0E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50694"/>
            <a:ext cx="4309728" cy="17566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Non positional number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Hieroglyphics/Artifacts found with horizontal and vertical ordering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B47025-E08B-BE00-3AE9-1A9695260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202" y="1515990"/>
            <a:ext cx="6071037" cy="382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54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F6CFB-613A-C14B-3D4F-3C28E3910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3BB9D83-98CD-0BC7-4604-ACB9181A8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Egyptian numerals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EFF86A-9F44-7998-7E53-FC2A3FC0B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487362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Many of the attributes of the numeral system are archaic.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The mathematics, however, are very familiar.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The Rhind Papyrus (1550 B.C.) demonstrated arithmetic, geometry and early version of algebra.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7F2109F-06D5-A263-5629-570C61D31FF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8365" b="1836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F0EC84-FA7F-CC29-3174-49A9E55D3900}"/>
              </a:ext>
            </a:extLst>
          </p:cNvPr>
          <p:cNvSpPr txBox="1"/>
          <p:nvPr/>
        </p:nvSpPr>
        <p:spPr>
          <a:xfrm>
            <a:off x="7419977" y="603639"/>
            <a:ext cx="213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Rhind Papyrus</a:t>
            </a:r>
          </a:p>
        </p:txBody>
      </p:sp>
    </p:spTree>
    <p:extLst>
      <p:ext uri="{BB962C8B-B14F-4D97-AF65-F5344CB8AC3E}">
        <p14:creationId xmlns:p14="http://schemas.microsoft.com/office/powerpoint/2010/main" val="1346643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0F6BA-8148-596D-683C-4EBDFB674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6CCAC78-8A02-52EA-2B04-DE27184CF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Babylonian Numerals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DA631EC-3231-AA99-A968-812D2F0E4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487362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Originated around 1800 B.C.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From Babylonia, modern day Iraq.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Marks in clay, made with a rectangular stylus.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First positional number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larger than 59 had multiple “digits”.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Formed a Sexagesimal system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7D28E9B-DF01-9BD8-D326-5B8C39D799E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157" r="-1734"/>
          <a:stretch>
            <a:fillRect/>
          </a:stretch>
        </p:blipFill>
        <p:spPr>
          <a:xfrm>
            <a:off x="5336772" y="987425"/>
            <a:ext cx="6384173" cy="3803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EB25C6-552F-5532-6585-7DE663094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120" y="5381860"/>
            <a:ext cx="2569870" cy="8427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67966B-D669-A918-F35C-398EFE068F5C}"/>
                  </a:ext>
                </a:extLst>
              </p:cNvPr>
              <p:cNvSpPr txBox="1"/>
              <p:nvPr/>
            </p:nvSpPr>
            <p:spPr>
              <a:xfrm>
                <a:off x="8179724" y="5572404"/>
                <a:ext cx="35412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47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+14∙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=2834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67966B-D669-A918-F35C-398EFE068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724" y="5572404"/>
                <a:ext cx="354122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740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747A5-23D4-9B5D-FE68-17D4E06B2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E3A8605-5835-C71D-1390-3D1327F0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Babylonian Numerals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677EC5-FFCD-2E99-2592-38E33732E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487362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The positional ordering simplified arithmetic operations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Fractional values could be computed as whole numbers like modern decimal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Base 60 fractional system exists today in circular degrees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70278AE-FED5-930C-9B23-7B797C35B10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2624" r="22624"/>
          <a:stretch/>
        </p:blipFill>
        <p:spPr>
          <a:xfrm>
            <a:off x="4968954" y="1802594"/>
            <a:ext cx="3640455" cy="2874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DC6CB7-46F9-632D-F598-E459FA9D9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338" y="1147658"/>
            <a:ext cx="3167155" cy="45626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E00733-ED26-4514-E5A6-B3D50B67DEB5}"/>
              </a:ext>
            </a:extLst>
          </p:cNvPr>
          <p:cNvSpPr txBox="1"/>
          <p:nvPr/>
        </p:nvSpPr>
        <p:spPr>
          <a:xfrm>
            <a:off x="7445978" y="6345236"/>
            <a:ext cx="470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Osama Shukir Muhammed Amin FRCP(Glasg)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8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4F826-1753-FFA2-6A94-C1333D270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FE50871-DB27-BA89-29E5-FB28922C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Greek Ionic Numerals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01C07D-D4A7-9E02-3FCD-313ECBDB8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487362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Replaced attic numerals around 400 B.C.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First widely used alphabetic numerals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Shorter numbers and positional system made arithmetic much easier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A6D73C1-EE61-0DA6-A280-F0E0FB7652C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4775" r="-511"/>
          <a:stretch>
            <a:fillRect/>
          </a:stretch>
        </p:blipFill>
        <p:spPr>
          <a:xfrm>
            <a:off x="4655127" y="987425"/>
            <a:ext cx="7298575" cy="3452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A1938E-2927-3D85-6670-80DAE56E4FA5}"/>
                  </a:ext>
                </a:extLst>
              </p:cNvPr>
              <p:cNvSpPr txBox="1"/>
              <p:nvPr/>
            </p:nvSpPr>
            <p:spPr>
              <a:xfrm>
                <a:off x="5802284" y="4573367"/>
                <a:ext cx="5549928" cy="2660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4000" i="1">
                              <a:latin typeface="Cambria Math" panose="02040503050406030204" pitchFamily="18" charset="0"/>
                            </a:rPr>
                            <m:t>βωλδ</m:t>
                          </m:r>
                        </m:e>
                      </m:bar>
                      <m:r>
                        <a:rPr lang="en-US" sz="4000" i="1">
                          <a:latin typeface="Cambria Math" panose="02040503050406030204" pitchFamily="18" charset="0"/>
                        </a:rPr>
                        <m:t>=2834</m:t>
                      </m:r>
                    </m:oMath>
                  </m:oMathPara>
                </a14:m>
                <a:endParaRPr lang="en-US" sz="4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li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𝛼</m:t>
                          </m:r>
                        </m:lim>
                      </m:limUp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∙</m:t>
                      </m:r>
                      <m:bar>
                        <m:barPr>
                          <m:pos m:val="top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bar>
                      <m:r>
                        <a:rPr lang="en-US" sz="4000" i="1">
                          <a:latin typeface="Cambria Math" panose="02040503050406030204" pitchFamily="18" charset="0"/>
                        </a:rPr>
                        <m:t>=10,00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A1938E-2927-3D85-6670-80DAE56E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284" y="4573367"/>
                <a:ext cx="5549928" cy="2660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329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E015D-9AA5-A186-674A-6415A9985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43F8385-E0C0-7CC4-4032-69D1F5AC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Greek Ionic Numerals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D0B05D9-920F-C828-AEE5-27DCC3A35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4105191" cy="487362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Letters in Greek words were attributed to their numbers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Called isopsephy, numerical values were summed or taken as 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 Greek, “Nero” is equivalent to “He killed his mother” which led people to believe it was true.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Most famously in the Greek manuscripts of the new testament as the mark of the beast.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B92A09-C106-FA02-7B78-FC2F4239D911}"/>
                  </a:ext>
                </a:extLst>
              </p:cNvPr>
              <p:cNvSpPr txBox="1"/>
              <p:nvPr/>
            </p:nvSpPr>
            <p:spPr>
              <a:xfrm>
                <a:off x="6052588" y="987425"/>
                <a:ext cx="5794034" cy="792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𝜒𝜉𝜍</m:t>
                          </m:r>
                        </m:e>
                      </m:bar>
                      <m:r>
                        <a:rPr lang="en-US" sz="4000" i="1">
                          <a:latin typeface="Cambria Math" panose="02040503050406030204" pitchFamily="18" charset="0"/>
                        </a:rPr>
                        <m:t>=666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B92A09-C106-FA02-7B78-FC2F4239D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588" y="987425"/>
                <a:ext cx="5794034" cy="7927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A2338CD-0D37-470E-94C8-3C400C7F9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998" y="2553365"/>
            <a:ext cx="4805214" cy="35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9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F9508-7769-5F39-34AF-CF512F2D1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1ACA2AB-E13F-419E-2EDF-880A7620F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97041"/>
            <a:ext cx="3932237" cy="590383"/>
          </a:xfrm>
        </p:spPr>
        <p:txBody>
          <a:bodyPr>
            <a:norm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Roman Numerals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38471C-E975-4F68-5C54-B4A0E3069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4485899" cy="488156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 of the roman numerals is debated, as it evolved significantly over time.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It developed in-between 800 B.C. and 50 A.D.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Based on the Etruscan numerals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Base 10 system, subdivided at 5</a:t>
            </a:r>
            <a:r>
              <a:rPr lang="en-US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th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10</a:t>
            </a:r>
            <a:r>
              <a:rPr lang="en-US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th’s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place.</a:t>
            </a:r>
            <a:endParaRPr lang="en-US" baseline="30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with an overbar have a 1000 multiplier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7674572-E22F-2C7F-8706-CD7CCC5FEC9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71" b="814"/>
          <a:stretch>
            <a:fillRect/>
          </a:stretch>
        </p:blipFill>
        <p:spPr>
          <a:xfrm>
            <a:off x="7419977" y="987424"/>
            <a:ext cx="3591257" cy="3531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BD0E6F-5091-A298-E540-62C4E48835C5}"/>
                  </a:ext>
                </a:extLst>
              </p:cNvPr>
              <p:cNvSpPr txBox="1"/>
              <p:nvPr/>
            </p:nvSpPr>
            <p:spPr>
              <a:xfrm>
                <a:off x="6866313" y="4838210"/>
                <a:ext cx="4485899" cy="1002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𝑀𝑀𝐷𝐶𝐶𝐶𝑋𝑋𝑋𝐼𝑉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=2834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bar>
                        <m:barPr>
                          <m:pos m:val="top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ba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=4000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BD0E6F-5091-A298-E540-62C4E4883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313" y="4838210"/>
                <a:ext cx="4485899" cy="10020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927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440</Words>
  <Application>Microsoft Office PowerPoint</Application>
  <PresentationFormat>Widescreen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Cambria Math</vt:lpstr>
      <vt:lpstr>Office Theme</vt:lpstr>
      <vt:lpstr>Early Number Systems</vt:lpstr>
      <vt:lpstr>Egyptian numerals</vt:lpstr>
      <vt:lpstr>Egyptian numerals</vt:lpstr>
      <vt:lpstr>Egyptian numerals</vt:lpstr>
      <vt:lpstr>Babylonian Numerals</vt:lpstr>
      <vt:lpstr>Babylonian Numerals</vt:lpstr>
      <vt:lpstr>Greek Ionic Numerals</vt:lpstr>
      <vt:lpstr>Greek Ionic Numerals</vt:lpstr>
      <vt:lpstr>Roman Numerals</vt:lpstr>
      <vt:lpstr>Roman Numerals</vt:lpstr>
      <vt:lpstr>Hindu/Arabic numerals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kasmiersky</dc:creator>
  <cp:lastModifiedBy>Kyle Kasmiersky</cp:lastModifiedBy>
  <cp:revision>4</cp:revision>
  <dcterms:created xsi:type="dcterms:W3CDTF">2026-01-21T01:04:01Z</dcterms:created>
  <dcterms:modified xsi:type="dcterms:W3CDTF">2026-01-21T15:56:18Z</dcterms:modified>
</cp:coreProperties>
</file>